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79" r:id="rId3"/>
    <p:sldId id="281" r:id="rId4"/>
    <p:sldId id="282" r:id="rId5"/>
    <p:sldId id="283" r:id="rId6"/>
    <p:sldId id="284" r:id="rId7"/>
    <p:sldId id="287" r:id="rId8"/>
    <p:sldId id="286" r:id="rId9"/>
    <p:sldId id="285" r:id="rId10"/>
    <p:sldId id="280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hxlYgDNWxE2KLcHee0c+4cnWIC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B7CAC4-8315-4AFF-B627-FE1BF23C9F1F}">
  <a:tblStyle styleId="{3DB7CAC4-8315-4AFF-B627-FE1BF23C9F1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12" d="100"/>
          <a:sy n="112" d="100"/>
        </p:scale>
        <p:origin x="1544" y="192"/>
      </p:cViewPr>
      <p:guideLst>
        <p:guide orient="horz" pos="1620"/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customschemas.google.com/relationships/presentationmetadata" Target="metadata"/><Relationship Id="rId5" Type="http://schemas.openxmlformats.org/officeDocument/2006/relationships/slide" Target="slides/slide4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05ef13b89b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105ef13b89b_2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g105ef13b89b_2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05ef13b89b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105ef13b89b_2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g105ef13b89b_2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976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05ef13b89b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105ef13b89b_2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g105ef13b89b_2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3414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05ef13b89b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105ef13b89b_2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g105ef13b89b_2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9618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05ef13b89b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105ef13b89b_2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g105ef13b89b_2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6095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05ef13b89b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105ef13b89b_2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g105ef13b89b_2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1185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05ef13b89b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105ef13b89b_2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g105ef13b89b_2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9704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05ef13b89b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105ef13b89b_2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g105ef13b89b_2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948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>
            <a:spLocks noGrp="1"/>
          </p:cNvSpPr>
          <p:nvPr>
            <p:ph type="title"/>
          </p:nvPr>
        </p:nvSpPr>
        <p:spPr>
          <a:xfrm rot="5400000">
            <a:off x="4732337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2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2"/>
          <p:cNvSpPr txBox="1"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2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3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body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4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body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body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34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5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6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7"/>
          <p:cNvSpPr txBox="1"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7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body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4267200" y="2514600"/>
            <a:ext cx="4343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2800" b="1" dirty="0">
                <a:solidFill>
                  <a:schemeClr val="dk2"/>
                </a:solidFill>
              </a:rPr>
              <a:t>PENGADAAN JASA PERSEORANGAN 2023</a:t>
            </a:r>
            <a:br>
              <a:rPr lang="en-US" sz="2800" b="1" dirty="0">
                <a:solidFill>
                  <a:schemeClr val="dk2"/>
                </a:solidFill>
              </a:rPr>
            </a:br>
            <a:r>
              <a:rPr lang="en-US" sz="2800" b="1" dirty="0">
                <a:solidFill>
                  <a:schemeClr val="dk2"/>
                </a:solidFill>
              </a:rPr>
              <a:t>UNIVERSITAS GADJAH MADA</a:t>
            </a:r>
            <a:br>
              <a:rPr lang="en-US" sz="2800" b="1" dirty="0">
                <a:solidFill>
                  <a:schemeClr val="dk2"/>
                </a:solidFill>
              </a:rPr>
            </a:br>
            <a:endParaRPr sz="1300" b="1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8"/>
          <p:cNvSpPr txBox="1"/>
          <p:nvPr/>
        </p:nvSpPr>
        <p:spPr>
          <a:xfrm>
            <a:off x="2514600" y="3225800"/>
            <a:ext cx="3886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/>
          </a:p>
        </p:txBody>
      </p:sp>
      <p:pic>
        <p:nvPicPr>
          <p:cNvPr id="423" name="Google Shape;423;p28" descr="D:\SEMUA YANG PATEN ADA DISINI\logo ugm BAKUI\akarjulang_biru_transp (1) - Copy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00800" y="1905000"/>
            <a:ext cx="2375126" cy="32681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4" name="Google Shape;424;p28"/>
          <p:cNvCxnSpPr/>
          <p:nvPr/>
        </p:nvCxnSpPr>
        <p:spPr>
          <a:xfrm>
            <a:off x="6172200" y="1701800"/>
            <a:ext cx="0" cy="3657600"/>
          </a:xfrm>
          <a:prstGeom prst="straightConnector1">
            <a:avLst/>
          </a:prstGeom>
          <a:noFill/>
          <a:ln w="38100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05ef13b89b_2_20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7" name="Google Shape;417;g105ef13b89b_2_20"/>
          <p:cNvSpPr txBox="1">
            <a:spLocks noGrp="1"/>
          </p:cNvSpPr>
          <p:nvPr>
            <p:ph type="body" idx="1"/>
          </p:nvPr>
        </p:nvSpPr>
        <p:spPr>
          <a:xfrm>
            <a:off x="457200" y="1271475"/>
            <a:ext cx="8229600" cy="484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17182" algn="l" rtl="0">
              <a:spcBef>
                <a:spcPts val="360"/>
              </a:spcBef>
              <a:spcAft>
                <a:spcPts val="0"/>
              </a:spcAft>
              <a:buSzPct val="56250"/>
              <a:buAutoNum type="arabicPeriod"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CB9EA8-A82B-3345-92EE-F13E0358F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77" y="1328400"/>
            <a:ext cx="8058195" cy="3700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05ef13b89b_2_20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7" name="Google Shape;417;g105ef13b89b_2_20"/>
          <p:cNvSpPr txBox="1">
            <a:spLocks noGrp="1"/>
          </p:cNvSpPr>
          <p:nvPr>
            <p:ph type="body" idx="1"/>
          </p:nvPr>
        </p:nvSpPr>
        <p:spPr>
          <a:xfrm>
            <a:off x="457200" y="1271475"/>
            <a:ext cx="8229600" cy="484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24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Peraturan</a:t>
            </a: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Rektor</a:t>
            </a: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UGM </a:t>
            </a:r>
            <a:r>
              <a:rPr lang="en-US" sz="24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Nomor</a:t>
            </a: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4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2022 </a:t>
            </a:r>
            <a:r>
              <a:rPr lang="en-US" sz="24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Pengadaan</a:t>
            </a: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Jasa.</a:t>
            </a:r>
            <a:endParaRPr lang="en-ID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Surat </a:t>
            </a:r>
            <a:r>
              <a:rPr lang="en-US" sz="24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Edaran</a:t>
            </a: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Wakil </a:t>
            </a:r>
            <a:r>
              <a:rPr lang="en-US" sz="24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Rektor</a:t>
            </a: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Bidang</a:t>
            </a: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Keuangan</a:t>
            </a: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Nomor</a:t>
            </a: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14459/UN1.P.IV/P2L/PL.00.00/2022 </a:t>
            </a:r>
            <a:r>
              <a:rPr lang="en-US" sz="24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Surat </a:t>
            </a:r>
            <a:r>
              <a:rPr lang="en-US" sz="24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Edaran</a:t>
            </a: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Pengadaan</a:t>
            </a: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Jasa </a:t>
            </a:r>
            <a:r>
              <a:rPr lang="en-US" sz="24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Perseorangan</a:t>
            </a: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lang="en-ID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17182" algn="l" rtl="0">
              <a:spcBef>
                <a:spcPts val="360"/>
              </a:spcBef>
              <a:spcAft>
                <a:spcPts val="0"/>
              </a:spcAft>
              <a:buSzPct val="56250"/>
              <a:buAutoNum type="arabicPeriod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9205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05ef13b89b_2_20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7" name="Google Shape;417;g105ef13b89b_2_20"/>
          <p:cNvSpPr txBox="1">
            <a:spLocks noGrp="1"/>
          </p:cNvSpPr>
          <p:nvPr>
            <p:ph type="body" idx="1"/>
          </p:nvPr>
        </p:nvSpPr>
        <p:spPr>
          <a:xfrm>
            <a:off x="457199" y="1271475"/>
            <a:ext cx="8425543" cy="484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>
              <a:buNone/>
              <a:tabLst>
                <a:tab pos="252095" algn="l"/>
              </a:tabLst>
            </a:pPr>
            <a:r>
              <a:rPr lang="en-US" sz="18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JAM KERJA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2095" algn="just">
              <a:lnSpc>
                <a:spcPts val="1500"/>
              </a:lnSpc>
            </a:pPr>
            <a:r>
              <a:rPr lang="id-ID" sz="18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Jam kerja adalah sebagai berikut (</a:t>
            </a:r>
            <a:r>
              <a:rPr lang="id-ID" sz="1800" i="1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menyesuaikan Jam Kerja Unit Kerja</a:t>
            </a:r>
            <a:r>
              <a:rPr lang="en-US" sz="1800" i="1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 </a:t>
            </a:r>
            <a:r>
              <a:rPr lang="en-US" sz="1800" i="1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hari</a:t>
            </a:r>
            <a:r>
              <a:rPr lang="en-US" sz="1800" i="1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sz="1800" i="1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 </a:t>
            </a:r>
            <a:r>
              <a:rPr lang="en-US" sz="1800" i="1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hari</a:t>
            </a:r>
            <a:r>
              <a:rPr lang="en-US" sz="1800" i="1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kerja</a:t>
            </a:r>
            <a:r>
              <a:rPr lang="id-ID" sz="18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): 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2095" algn="just">
              <a:lnSpc>
                <a:spcPts val="1500"/>
              </a:lnSpc>
            </a:pPr>
            <a:r>
              <a:rPr lang="id-ID" sz="18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Hari Senin </a:t>
            </a:r>
            <a:r>
              <a:rPr lang="id-ID" sz="18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id-ID" sz="18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/d Kamis	:  pukul 07.30 </a:t>
            </a:r>
            <a:r>
              <a:rPr lang="id-ID" sz="18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id-ID" sz="18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/d 16.00 WIB. 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2095" algn="just">
              <a:lnSpc>
                <a:spcPts val="1500"/>
              </a:lnSpc>
            </a:pPr>
            <a:r>
              <a:rPr lang="id-ID" sz="18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Hari </a:t>
            </a:r>
            <a:r>
              <a:rPr lang="id-ID" sz="18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Jum’at</a:t>
            </a:r>
            <a:r>
              <a:rPr lang="id-ID" sz="18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:  pukul 07.30 </a:t>
            </a:r>
            <a:r>
              <a:rPr lang="id-ID" sz="18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id-ID" sz="18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/d 16.30 WIB.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2095" algn="just"/>
            <a:r>
              <a:rPr lang="id-ID" sz="18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Jam Istirahat		: Pukul  12.00 </a:t>
            </a:r>
            <a:r>
              <a:rPr lang="id-ID" sz="18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id-ID" sz="18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/d 13.00 WIB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317182" algn="l" rtl="0">
              <a:spcBef>
                <a:spcPts val="360"/>
              </a:spcBef>
              <a:spcAft>
                <a:spcPts val="0"/>
              </a:spcAft>
              <a:buSzPct val="56250"/>
              <a:buAutoNum type="arabicPeriod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6453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05ef13b89b_2_20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7" name="Google Shape;417;g105ef13b89b_2_20"/>
          <p:cNvSpPr txBox="1">
            <a:spLocks noGrp="1"/>
          </p:cNvSpPr>
          <p:nvPr>
            <p:ph type="body" idx="1"/>
          </p:nvPr>
        </p:nvSpPr>
        <p:spPr>
          <a:xfrm>
            <a:off x="457199" y="1271475"/>
            <a:ext cx="8425543" cy="484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113" lvl="2" indent="0" algn="just">
              <a:buNone/>
              <a:tabLst>
                <a:tab pos="755650" algn="l"/>
              </a:tabLst>
            </a:pPr>
            <a:r>
              <a:rPr lang="en-US" sz="3200" dirty="0" err="1">
                <a:solidFill>
                  <a:srgbClr val="000000"/>
                </a:solidFill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Penyedia</a:t>
            </a:r>
            <a:r>
              <a:rPr lang="en-US" sz="3200" dirty="0">
                <a:solidFill>
                  <a:srgbClr val="000000"/>
                </a:solidFill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Jasa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menyampaikan</a:t>
            </a:r>
            <a:r>
              <a:rPr lang="en-US" sz="3200" dirty="0">
                <a:solidFill>
                  <a:srgbClr val="000000"/>
                </a:solidFill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bukti</a:t>
            </a:r>
            <a:r>
              <a:rPr lang="en-US" sz="3200" dirty="0">
                <a:solidFill>
                  <a:srgbClr val="000000"/>
                </a:solidFill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pembayaran</a:t>
            </a:r>
            <a:r>
              <a:rPr lang="en-US" sz="3200" dirty="0">
                <a:solidFill>
                  <a:srgbClr val="000000"/>
                </a:solidFill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BPJS (Kesehatan dan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Ketenagakerjaan</a:t>
            </a:r>
            <a:r>
              <a:rPr lang="en-US" sz="3200" dirty="0">
                <a:solidFill>
                  <a:srgbClr val="000000"/>
                </a:solidFill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sebagai</a:t>
            </a:r>
            <a:r>
              <a:rPr lang="en-US" sz="3200" dirty="0">
                <a:solidFill>
                  <a:srgbClr val="000000"/>
                </a:solidFill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syarat</a:t>
            </a:r>
            <a:r>
              <a:rPr lang="en-US" sz="3200" dirty="0">
                <a:solidFill>
                  <a:srgbClr val="000000"/>
                </a:solidFill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sz="3200" dirty="0">
                <a:solidFill>
                  <a:srgbClr val="000000"/>
                </a:solidFill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dilakukan</a:t>
            </a:r>
            <a:r>
              <a:rPr lang="en-US" sz="3200" dirty="0">
                <a:solidFill>
                  <a:srgbClr val="000000"/>
                </a:solidFill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pembayaran</a:t>
            </a:r>
            <a:r>
              <a:rPr lang="en-US" sz="3200" dirty="0">
                <a:solidFill>
                  <a:srgbClr val="000000"/>
                </a:solidFill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sz="3200" dirty="0">
                <a:solidFill>
                  <a:srgbClr val="000000"/>
                </a:solidFill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bukti</a:t>
            </a:r>
            <a:r>
              <a:rPr lang="en-US" sz="3200" dirty="0">
                <a:solidFill>
                  <a:srgbClr val="000000"/>
                </a:solidFill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bahwa</a:t>
            </a:r>
            <a:r>
              <a:rPr lang="en-US" sz="3200" dirty="0">
                <a:solidFill>
                  <a:srgbClr val="000000"/>
                </a:solidFill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Jaminan</a:t>
            </a:r>
            <a:r>
              <a:rPr lang="en-US" sz="3200" dirty="0">
                <a:solidFill>
                  <a:srgbClr val="000000"/>
                </a:solidFill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Kesehatan Nasional (JKN)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baik</a:t>
            </a:r>
            <a:r>
              <a:rPr lang="en-US" sz="3200" dirty="0">
                <a:solidFill>
                  <a:srgbClr val="000000"/>
                </a:solidFill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Kesehatan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maupun</a:t>
            </a:r>
            <a:r>
              <a:rPr lang="en-US" sz="3200" dirty="0">
                <a:solidFill>
                  <a:srgbClr val="000000"/>
                </a:solidFill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Ketenagakerjaan</a:t>
            </a:r>
            <a:r>
              <a:rPr lang="en-US" sz="3200" dirty="0">
                <a:solidFill>
                  <a:srgbClr val="000000"/>
                </a:solidFill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masih</a:t>
            </a:r>
            <a:r>
              <a:rPr lang="en-US" sz="3200" dirty="0">
                <a:solidFill>
                  <a:srgbClr val="000000"/>
                </a:solidFill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aktif</a:t>
            </a:r>
            <a:r>
              <a:rPr lang="en-US" sz="3200" dirty="0">
                <a:solidFill>
                  <a:srgbClr val="000000"/>
                </a:solidFill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317182" algn="l" rtl="0">
              <a:spcBef>
                <a:spcPts val="360"/>
              </a:spcBef>
              <a:spcAft>
                <a:spcPts val="0"/>
              </a:spcAft>
              <a:buSzPct val="56250"/>
              <a:buAutoNum type="arabicPeriod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5932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05ef13b89b_2_20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7" name="Google Shape;417;g105ef13b89b_2_20"/>
          <p:cNvSpPr txBox="1">
            <a:spLocks noGrp="1"/>
          </p:cNvSpPr>
          <p:nvPr>
            <p:ph type="body" idx="1"/>
          </p:nvPr>
        </p:nvSpPr>
        <p:spPr>
          <a:xfrm>
            <a:off x="457199" y="1271475"/>
            <a:ext cx="8425543" cy="484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113" lvl="1" indent="0" algn="just">
              <a:buNone/>
              <a:tabLst>
                <a:tab pos="503238" algn="l"/>
              </a:tabLst>
            </a:pPr>
            <a:r>
              <a:rPr lang="en-US" sz="24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Footlight MT Light" panose="0204060206030A020304" pitchFamily="18" charset="77"/>
              </a:rPr>
              <a:t>pembayaran</a:t>
            </a: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tambahan</a:t>
            </a: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jasa</a:t>
            </a: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dihitung</a:t>
            </a: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berdasarkan</a:t>
            </a: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jumlah</a:t>
            </a: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jam </a:t>
            </a:r>
            <a:r>
              <a:rPr lang="en-US" sz="24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atas</a:t>
            </a: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tambahan</a:t>
            </a: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jasa</a:t>
            </a: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dikalikan harga satuan pekerjaan</a:t>
            </a: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sebesar</a:t>
            </a: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Rp.</a:t>
            </a:r>
            <a:r>
              <a:rPr lang="id-ID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</a:t>
            </a: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id-ID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000,00</a:t>
            </a:r>
            <a:r>
              <a:rPr lang="id-ID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setiap jam</a:t>
            </a: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bukti</a:t>
            </a: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surat</a:t>
            </a: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tugas</a:t>
            </a: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perintah</a:t>
            </a: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tambahan</a:t>
            </a: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jasa</a:t>
            </a: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PIMPINAN UNIT KERJA</a:t>
            </a: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presensi</a:t>
            </a: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kehadiran</a:t>
            </a:r>
            <a:r>
              <a:rPr lang="id-ID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Pekerjaan</a:t>
            </a: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tambah</a:t>
            </a: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jasa</a:t>
            </a: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en-US" sz="24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hari</a:t>
            </a: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libur</a:t>
            </a: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en-US" sz="24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luar</a:t>
            </a: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jadwal</a:t>
            </a: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di </a:t>
            </a:r>
            <a:r>
              <a:rPr lang="en-US" sz="24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hari</a:t>
            </a: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libur</a:t>
            </a: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nasional</a:t>
            </a: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sebesar</a:t>
            </a: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Rp. 20.000,00 </a:t>
            </a:r>
            <a:r>
              <a:rPr lang="en-US" sz="24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setiap</a:t>
            </a: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jam</a:t>
            </a:r>
            <a:endParaRPr lang="en-ID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317182" algn="l" rtl="0">
              <a:spcBef>
                <a:spcPts val="360"/>
              </a:spcBef>
              <a:spcAft>
                <a:spcPts val="0"/>
              </a:spcAft>
              <a:buSzPct val="56250"/>
              <a:buAutoNum type="arabicPeriod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7345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05ef13b89b_2_20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7" name="Google Shape;417;g105ef13b89b_2_20"/>
          <p:cNvSpPr txBox="1">
            <a:spLocks noGrp="1"/>
          </p:cNvSpPr>
          <p:nvPr>
            <p:ph type="body" idx="1"/>
          </p:nvPr>
        </p:nvSpPr>
        <p:spPr>
          <a:xfrm>
            <a:off x="457199" y="1271475"/>
            <a:ext cx="8425543" cy="484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113" lvl="1" indent="0" algn="just">
              <a:buNone/>
              <a:tabLst>
                <a:tab pos="503238" algn="l"/>
              </a:tabLst>
            </a:pPr>
            <a:r>
              <a:rPr lang="en-US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US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hal</a:t>
            </a:r>
            <a:r>
              <a:rPr lang="en-US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pemutusan</a:t>
            </a:r>
            <a:r>
              <a:rPr lang="en-US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Perjanjian</a:t>
            </a:r>
            <a:r>
              <a:rPr lang="en-US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maka</a:t>
            </a:r>
            <a:r>
              <a:rPr lang="en-US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PPP </a:t>
            </a:r>
            <a:r>
              <a:rPr lang="en-US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wajib</a:t>
            </a:r>
            <a:r>
              <a:rPr lang="en-US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membayar</a:t>
            </a:r>
            <a:r>
              <a:rPr lang="en-US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kepada</a:t>
            </a:r>
            <a:r>
              <a:rPr lang="en-US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Penyedia</a:t>
            </a:r>
            <a:r>
              <a:rPr lang="en-US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Jasa </a:t>
            </a:r>
            <a:r>
              <a:rPr lang="en-US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sesuai</a:t>
            </a:r>
            <a:r>
              <a:rPr lang="en-US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prestasi</a:t>
            </a:r>
            <a:r>
              <a:rPr lang="en-US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pekerjaan</a:t>
            </a:r>
            <a:r>
              <a:rPr lang="en-US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telah</a:t>
            </a:r>
            <a:r>
              <a:rPr lang="en-US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dicapai</a:t>
            </a:r>
            <a:r>
              <a:rPr lang="en-US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jika</a:t>
            </a:r>
            <a:r>
              <a:rPr lang="en-US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memenuhi</a:t>
            </a:r>
            <a:r>
              <a:rPr lang="en-US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satu</a:t>
            </a:r>
            <a:r>
              <a:rPr lang="en-US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bulan</a:t>
            </a:r>
            <a:r>
              <a:rPr lang="en-US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maka</a:t>
            </a:r>
            <a:r>
              <a:rPr lang="en-US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dihitung</a:t>
            </a:r>
            <a:r>
              <a:rPr lang="en-US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nilai</a:t>
            </a:r>
            <a:r>
              <a:rPr lang="en-US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Rp…………..(……………)(</a:t>
            </a:r>
            <a:r>
              <a:rPr lang="en-US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sesuai</a:t>
            </a:r>
            <a:r>
              <a:rPr lang="en-US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jumlah</a:t>
            </a:r>
            <a:r>
              <a:rPr lang="en-US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hari</a:t>
            </a:r>
            <a:r>
              <a:rPr lang="en-US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kedatangan</a:t>
            </a:r>
            <a:r>
              <a:rPr lang="en-US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PENYEDIA JASA</a:t>
            </a:r>
            <a:r>
              <a:rPr lang="en-US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dipotong</a:t>
            </a:r>
            <a:r>
              <a:rPr lang="en-US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denda</a:t>
            </a:r>
            <a:r>
              <a:rPr lang="en-US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apabila</a:t>
            </a:r>
            <a:r>
              <a:rPr lang="en-US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</a:t>
            </a:r>
            <a:r>
              <a:rPr lang="en-US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ID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317182" algn="l" rtl="0">
              <a:spcBef>
                <a:spcPts val="360"/>
              </a:spcBef>
              <a:spcAft>
                <a:spcPts val="0"/>
              </a:spcAft>
              <a:buSzPct val="56250"/>
              <a:buAutoNum type="arabicPeriod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0475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05ef13b89b_2_20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FBA87D-5CD7-18BA-C1B6-FCC54E7A9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80" y="1634490"/>
            <a:ext cx="70993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25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05ef13b89b_2_20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4C72F9-2A9A-0F3B-89AA-27D1AFA1C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13" y="633644"/>
            <a:ext cx="6292477" cy="576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1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12499</TotalTime>
  <Words>261</Words>
  <Application>Microsoft Macintosh PowerPoint</Application>
  <PresentationFormat>On-screen Show (4:3)</PresentationFormat>
  <Paragraphs>20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Calibri</vt:lpstr>
      <vt:lpstr>Times New Roman</vt:lpstr>
      <vt:lpstr>Office Theme</vt:lpstr>
      <vt:lpstr>PENGADAAN JASA PERSEORANGAN 2023 UNIVERSITAS GADJAH MADA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dan PROSES PENGADAAN BARANG/JASA  UNIVERSITAS GADJAH MADA </dc:title>
  <dc:creator>ASUS</dc:creator>
  <cp:lastModifiedBy>Agung</cp:lastModifiedBy>
  <cp:revision>10</cp:revision>
  <dcterms:created xsi:type="dcterms:W3CDTF">2015-01-09T03:42:23Z</dcterms:created>
  <dcterms:modified xsi:type="dcterms:W3CDTF">2022-12-23T03:25:48Z</dcterms:modified>
</cp:coreProperties>
</file>